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73" r:id="rId5"/>
    <p:sldId id="258" r:id="rId6"/>
    <p:sldId id="259" r:id="rId7"/>
    <p:sldId id="268" r:id="rId8"/>
    <p:sldId id="262" r:id="rId9"/>
    <p:sldId id="269" r:id="rId10"/>
    <p:sldId id="263" r:id="rId11"/>
    <p:sldId id="270" r:id="rId12"/>
    <p:sldId id="266" r:id="rId13"/>
    <p:sldId id="272" r:id="rId14"/>
    <p:sldId id="267" r:id="rId15"/>
    <p:sldId id="264" r:id="rId16"/>
    <p:sldId id="265" r:id="rId17"/>
    <p:sldId id="26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908C-64B7-6F42-B6CC-2706EC0DF5CC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A19AC-A855-0A44-B56C-BCFAFBFFD4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908C-64B7-6F42-B6CC-2706EC0DF5CC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A19AC-A855-0A44-B56C-BCFAFBFFD4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908C-64B7-6F42-B6CC-2706EC0DF5CC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A19AC-A855-0A44-B56C-BCFAFBFFD4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908C-64B7-6F42-B6CC-2706EC0DF5CC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A19AC-A855-0A44-B56C-BCFAFBFFD4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908C-64B7-6F42-B6CC-2706EC0DF5CC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A19AC-A855-0A44-B56C-BCFAFBFFD4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908C-64B7-6F42-B6CC-2706EC0DF5CC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A19AC-A855-0A44-B56C-BCFAFBFFD4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908C-64B7-6F42-B6CC-2706EC0DF5CC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A19AC-A855-0A44-B56C-BCFAFBFFD4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908C-64B7-6F42-B6CC-2706EC0DF5CC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A19AC-A855-0A44-B56C-BCFAFBFFD4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908C-64B7-6F42-B6CC-2706EC0DF5CC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A19AC-A855-0A44-B56C-BCFAFBFFD4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908C-64B7-6F42-B6CC-2706EC0DF5CC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A19AC-A855-0A44-B56C-BCFAFBFFD4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908C-64B7-6F42-B6CC-2706EC0DF5CC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A19AC-A855-0A44-B56C-BCFAFBFFD4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9908C-64B7-6F42-B6CC-2706EC0DF5CC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A19AC-A855-0A44-B56C-BCFAFBFFD4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8xopoWF98y4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elium.com/items/714335-how-polar-bears-are-affected-by-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2hY49F2LWnM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gif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mGZbiWy47bA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91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0000"/>
                </a:solidFill>
              </a:rPr>
              <a:t>Shrinking Arctic Ices</a:t>
            </a:r>
            <a:endParaRPr lang="en-US" sz="5400" dirty="0">
              <a:solidFill>
                <a:srgbClr val="0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North Pole.. Not the south pole so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no penguins.. </a:t>
            </a:r>
            <a:r>
              <a:rPr lang="en-US" dirty="0" err="1" smtClean="0">
                <a:solidFill>
                  <a:schemeClr val="bg1"/>
                </a:solidFill>
                <a:sym typeface="Wingdings"/>
              </a:rPr>
              <a:t>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 Levels Rising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Due to the increase in temperatures (because of global warming and the </a:t>
            </a:r>
            <a:r>
              <a:rPr lang="en-US" dirty="0" err="1" smtClean="0"/>
              <a:t>albedo</a:t>
            </a:r>
            <a:r>
              <a:rPr lang="en-US" dirty="0" smtClean="0"/>
              <a:t> effect) the arctic ices have begun to shrink. Since they are melting, the excess water has made the sea levels rise.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1752600"/>
            <a:ext cx="4191000" cy="27800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48200" y="4800600"/>
            <a:ext cx="40386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Northeastern U.S. coast will rise almost twice as fast as global sea levels during this century, cities like New York City will be affected.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38401"/>
            <a:ext cx="7924800" cy="16764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http://www.youtube.com/watch?v=8xopoWF98y4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 Bears being affected…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The Polar Bears are affected in numerous ways by the ice melting. First and most important is since the ice is melting the bears are drowning.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17308" b="-17308"/>
          <a:stretch>
            <a:fillRect/>
          </a:stretch>
        </p:blipFill>
        <p:spPr>
          <a:xfrm>
            <a:off x="4648200" y="1600200"/>
            <a:ext cx="4343400" cy="48675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reasons…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9812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Population sizes decreasing </a:t>
            </a:r>
          </a:p>
          <a:p>
            <a:r>
              <a:rPr lang="en-US" dirty="0" smtClean="0"/>
              <a:t>Sea ice platforms moving farther apart and swimming conditions more dangerous </a:t>
            </a:r>
          </a:p>
          <a:p>
            <a:r>
              <a:rPr lang="en-US" dirty="0" smtClean="0"/>
              <a:t>Fewer hunting opportunities and increased scarcity of food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981200"/>
            <a:ext cx="3327971" cy="3797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 Bears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Along with drowning, the polar bears are becoming skinnier, Because of this far fewer of the cubs are able to survive.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3200400"/>
            <a:ext cx="4876800" cy="31991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Ten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8229600" cy="55626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162" dirty="0" smtClean="0"/>
              <a:t>What is causing the arctic ices to shrink?</a:t>
            </a:r>
          </a:p>
          <a:p>
            <a:pPr marL="1314450" lvl="2" indent="-514350">
              <a:buAutoNum type="alphaUcPeriod"/>
            </a:pPr>
            <a:r>
              <a:rPr lang="en-US" sz="2162" dirty="0" err="1" smtClean="0"/>
              <a:t>Albedo</a:t>
            </a:r>
            <a:r>
              <a:rPr lang="en-US" sz="2162" dirty="0" smtClean="0"/>
              <a:t> Effect		C. Greenhouse gasses</a:t>
            </a:r>
          </a:p>
          <a:p>
            <a:pPr marL="1314450" lvl="2" indent="-514350">
              <a:buAutoNum type="alphaUcPeriod"/>
            </a:pPr>
            <a:r>
              <a:rPr lang="en-US" sz="2162" dirty="0" smtClean="0"/>
              <a:t>Global Warming	D. All of the above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162" dirty="0" smtClean="0"/>
              <a:t>What year did the Arctic ices shrink to an all time low?</a:t>
            </a:r>
          </a:p>
          <a:p>
            <a:pPr marL="1314450" lvl="2" indent="-514350">
              <a:buNone/>
            </a:pPr>
            <a:r>
              <a:rPr lang="en-US" sz="2162" dirty="0" smtClean="0"/>
              <a:t>A. 2005				C. 2007</a:t>
            </a:r>
          </a:p>
          <a:p>
            <a:pPr marL="1314450" lvl="2" indent="-514350">
              <a:buNone/>
            </a:pPr>
            <a:r>
              <a:rPr lang="en-US" sz="2162" dirty="0" smtClean="0"/>
              <a:t>B. 2006				D. 2008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162" dirty="0" err="1" smtClean="0"/>
              <a:t>Albedo</a:t>
            </a:r>
            <a:r>
              <a:rPr lang="en-US" sz="2162" dirty="0" smtClean="0"/>
              <a:t> is the fraction of solar energy reflected from…</a:t>
            </a:r>
          </a:p>
          <a:p>
            <a:pPr marL="1314450" lvl="2" indent="-514350">
              <a:buNone/>
            </a:pPr>
            <a:r>
              <a:rPr lang="en-US" sz="2162" dirty="0" smtClean="0"/>
              <a:t>A. Space to earth		C. Earth to space</a:t>
            </a:r>
          </a:p>
          <a:p>
            <a:pPr marL="1314450" lvl="2" indent="-514350">
              <a:buNone/>
            </a:pPr>
            <a:r>
              <a:rPr lang="en-US" sz="2162" dirty="0" smtClean="0"/>
              <a:t>B. Sun to moon		D. Moon to space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162" dirty="0" smtClean="0"/>
              <a:t>Shrinking arctic ices are causing the sea levels to…</a:t>
            </a:r>
          </a:p>
          <a:p>
            <a:pPr marL="1314450" lvl="2" indent="-514350">
              <a:buNone/>
            </a:pPr>
            <a:r>
              <a:rPr lang="en-US" sz="2162" dirty="0" smtClean="0"/>
              <a:t>A. Increase			C. Stay the same</a:t>
            </a:r>
          </a:p>
          <a:p>
            <a:pPr marL="1314450" lvl="2" indent="-514350">
              <a:buNone/>
            </a:pPr>
            <a:r>
              <a:rPr lang="en-US" sz="2162" dirty="0" smtClean="0"/>
              <a:t>B. Decrease			D. None of the above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162" dirty="0" smtClean="0"/>
              <a:t>Which of the following has higher </a:t>
            </a:r>
            <a:r>
              <a:rPr lang="en-US" sz="2162" dirty="0" err="1" smtClean="0"/>
              <a:t>albedo</a:t>
            </a:r>
            <a:r>
              <a:rPr lang="en-US" sz="2162" dirty="0" smtClean="0"/>
              <a:t> than ice?</a:t>
            </a:r>
          </a:p>
          <a:p>
            <a:pPr marL="1314450" lvl="2" indent="-514350">
              <a:buNone/>
            </a:pPr>
            <a:r>
              <a:rPr lang="en-US" sz="2162" dirty="0" smtClean="0"/>
              <a:t>A. Water				C. Grass</a:t>
            </a:r>
          </a:p>
          <a:p>
            <a:pPr marL="1314450" lvl="2" indent="-514350">
              <a:buNone/>
            </a:pPr>
            <a:r>
              <a:rPr lang="en-US" sz="2162" dirty="0" smtClean="0"/>
              <a:t>B. Mirror				D. Oil</a:t>
            </a:r>
          </a:p>
          <a:p>
            <a:pPr marL="514350" indent="-514350">
              <a:buNone/>
            </a:pPr>
            <a:endParaRPr lang="en-US" dirty="0" smtClean="0"/>
          </a:p>
          <a:p>
            <a:pPr marL="1314450" lvl="2" indent="-514350">
              <a:buNone/>
            </a:pPr>
            <a:endParaRPr lang="en-US" dirty="0" smtClean="0"/>
          </a:p>
          <a:p>
            <a:pPr marL="1314450" lvl="2" indent="-51435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 Questions Cont’d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6. Average arctic temperatures have risen almost ______ as much as it has over past decades. </a:t>
            </a:r>
          </a:p>
          <a:p>
            <a:pPr>
              <a:buNone/>
            </a:pPr>
            <a:r>
              <a:rPr lang="en-US" dirty="0" smtClean="0"/>
              <a:t>				A. Three times		C. Four times</a:t>
            </a:r>
          </a:p>
          <a:p>
            <a:pPr>
              <a:buNone/>
            </a:pPr>
            <a:r>
              <a:rPr lang="en-US" dirty="0" smtClean="0"/>
              <a:t>				B. Twice				D. Five times </a:t>
            </a:r>
          </a:p>
          <a:p>
            <a:pPr>
              <a:buNone/>
            </a:pPr>
            <a:r>
              <a:rPr lang="en-US" dirty="0" smtClean="0"/>
              <a:t>7._________ gasses are what is causing global warming.</a:t>
            </a:r>
          </a:p>
          <a:p>
            <a:pPr>
              <a:buNone/>
            </a:pPr>
            <a:r>
              <a:rPr lang="en-US" dirty="0" smtClean="0"/>
              <a:t>				A. </a:t>
            </a:r>
            <a:r>
              <a:rPr lang="en-US" dirty="0" err="1" smtClean="0"/>
              <a:t>Bluehouse</a:t>
            </a:r>
            <a:r>
              <a:rPr lang="en-US" dirty="0" smtClean="0"/>
              <a:t>		C. Greenhouse</a:t>
            </a:r>
          </a:p>
          <a:p>
            <a:pPr>
              <a:buNone/>
            </a:pPr>
            <a:r>
              <a:rPr lang="en-US" dirty="0" smtClean="0"/>
              <a:t>				B. </a:t>
            </a:r>
            <a:r>
              <a:rPr lang="en-US" dirty="0" err="1" smtClean="0"/>
              <a:t>RedHouse</a:t>
            </a:r>
            <a:r>
              <a:rPr lang="en-US" dirty="0" smtClean="0"/>
              <a:t> 		D. </a:t>
            </a:r>
            <a:r>
              <a:rPr lang="en-US" dirty="0" err="1" smtClean="0"/>
              <a:t>Yellowhouse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8. What is </a:t>
            </a:r>
            <a:r>
              <a:rPr lang="en-US" dirty="0" err="1" smtClean="0"/>
              <a:t>albedo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9. How do we know that sea levels rising will affect New York City?</a:t>
            </a:r>
          </a:p>
          <a:p>
            <a:pPr>
              <a:buNone/>
            </a:pPr>
            <a:r>
              <a:rPr lang="en-US" dirty="0" smtClean="0"/>
              <a:t>10.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800" y="274638"/>
            <a:ext cx="8077200" cy="5355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9600" y="19812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9812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Science Daily</a:t>
            </a:r>
          </a:p>
          <a:p>
            <a:r>
              <a:rPr lang="en-US" dirty="0" smtClean="0"/>
              <a:t>	http://www.sciencedaily.com/releases/2009/03/090315155112.htm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09600" y="3124200"/>
            <a:ext cx="75438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How Polar bears are affected by global warming</a:t>
            </a:r>
          </a:p>
          <a:p>
            <a:r>
              <a:rPr lang="en-US" dirty="0" smtClean="0"/>
              <a:t>	</a:t>
            </a:r>
            <a:r>
              <a:rPr lang="en-US" dirty="0" smtClean="0">
                <a:hlinkClick r:id="rId2"/>
              </a:rPr>
              <a:t>http://www.helium.com/items/714335-how-polar-bears-are-affected-by-</a:t>
            </a:r>
            <a:r>
              <a:rPr lang="en-US" dirty="0" smtClean="0"/>
              <a:t>       	global-warming</a:t>
            </a:r>
          </a:p>
          <a:p>
            <a:endParaRPr lang="en-US" dirty="0" smtClean="0"/>
          </a:p>
          <a:p>
            <a:r>
              <a:rPr lang="en-US" dirty="0" err="1" smtClean="0"/>
              <a:t>Albedo</a:t>
            </a:r>
            <a:r>
              <a:rPr lang="en-US" dirty="0" smtClean="0"/>
              <a:t> </a:t>
            </a:r>
          </a:p>
          <a:p>
            <a:r>
              <a:rPr lang="en-US" dirty="0" smtClean="0"/>
              <a:t>	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3000" y="466045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www.esr.org/outreach/glossary/albedo.html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Warming?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Even though this winter is colder than usual, the arctic ices are still shrinking.	</a:t>
            </a:r>
          </a:p>
          <a:p>
            <a:r>
              <a:rPr lang="en-US" dirty="0" smtClean="0"/>
              <a:t>The Arctic ice cap shrank to an all-time low in the summer of 2007. Studies have shown that this accelerated shrinkage of Arctic sea ice may be because a strong warming trend.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1981200"/>
            <a:ext cx="4419600" cy="32533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Warming?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686800" cy="1752600"/>
          </a:xfrm>
        </p:spPr>
        <p:txBody>
          <a:bodyPr/>
          <a:lstStyle/>
          <a:p>
            <a:r>
              <a:rPr lang="en-US" dirty="0" smtClean="0"/>
              <a:t>The climate reacts more strongly to a given amount of global warming than initially believed.</a:t>
            </a:r>
          </a:p>
          <a:p>
            <a:r>
              <a:rPr lang="en-US" dirty="0" smtClean="0"/>
              <a:t>Greenhouse effect: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200400"/>
            <a:ext cx="6553200" cy="3440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362200"/>
            <a:ext cx="7772400" cy="24384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http://www.youtube.com/watch?v=2hY49F2LWnM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Albedo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Albedo</a:t>
            </a:r>
            <a:r>
              <a:rPr lang="en-US" dirty="0" smtClean="0"/>
              <a:t> is the fraction of solar energy reflected from the Earth back into space.</a:t>
            </a:r>
          </a:p>
          <a:p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648" y="1905001"/>
            <a:ext cx="4343552" cy="3962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vs. Ice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600200"/>
            <a:ext cx="4038600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Water is much more absorbent and less reflective than ice therefore ice has a higher </a:t>
            </a:r>
            <a:r>
              <a:rPr lang="en-US" dirty="0" err="1" smtClean="0"/>
              <a:t>albedo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905000"/>
            <a:ext cx="4533810" cy="3587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1600200"/>
            <a:ext cx="8001000" cy="4525963"/>
          </a:xfrm>
        </p:spPr>
        <p:txBody>
          <a:bodyPr/>
          <a:lstStyle/>
          <a:p>
            <a:r>
              <a:rPr lang="en-US" dirty="0" smtClean="0"/>
              <a:t>Al Gore- An inconvenient truth </a:t>
            </a:r>
          </a:p>
          <a:p>
            <a:pPr lvl="1"/>
            <a:r>
              <a:rPr lang="en-US" dirty="0" smtClean="0"/>
              <a:t>Minute 43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3687763"/>
            <a:ext cx="3641344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Predicted Effects</a:t>
            </a:r>
            <a:endParaRPr lang="en-US" dirty="0"/>
          </a:p>
        </p:txBody>
      </p:sp>
      <p:pic>
        <p:nvPicPr>
          <p:cNvPr id="6" name="Content Placeholder 5" descr="seaicemin-anim-inf-loop.gif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30974" b="-30974"/>
          <a:stretch>
            <a:fillRect/>
          </a:stretch>
        </p:blipFill>
        <p:spPr>
          <a:xfrm>
            <a:off x="457200" y="1066800"/>
            <a:ext cx="2554049" cy="2862262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1249" y="1615722"/>
            <a:ext cx="2531126" cy="17370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2375" y="1615722"/>
            <a:ext cx="2686361" cy="17370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3733800"/>
            <a:ext cx="8001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Average temperatures in the Arctic have risen at almost twice the rate as temperatures in the rest of the world over past  decades.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Melting of glaciers and sea ice and rising permafrost temperatures present additional evidence of strong Arctic warming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971801"/>
            <a:ext cx="8229600" cy="13716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http://www.youtube.com/watch?v=mGZbiWy47bA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740</Words>
  <Application>Microsoft Macintosh PowerPoint</Application>
  <PresentationFormat>On-screen Show (4:3)</PresentationFormat>
  <Paragraphs>94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Shrinking Arctic Ices</vt:lpstr>
      <vt:lpstr>Global Warming?</vt:lpstr>
      <vt:lpstr>Global Warming? Cont.</vt:lpstr>
      <vt:lpstr>Video</vt:lpstr>
      <vt:lpstr>Albedo</vt:lpstr>
      <vt:lpstr>Water vs. Ice</vt:lpstr>
      <vt:lpstr>MOVIE</vt:lpstr>
      <vt:lpstr>Predicted Effects</vt:lpstr>
      <vt:lpstr>Video</vt:lpstr>
      <vt:lpstr>Sea Levels Rising</vt:lpstr>
      <vt:lpstr>Video</vt:lpstr>
      <vt:lpstr>Polar Bears being affected…</vt:lpstr>
      <vt:lpstr>Other reasons…</vt:lpstr>
      <vt:lpstr>Polar Bears cont.</vt:lpstr>
      <vt:lpstr>Ten Questions</vt:lpstr>
      <vt:lpstr>Ten Questions Cont’d</vt:lpstr>
      <vt:lpstr>Citations</vt:lpstr>
    </vt:vector>
  </TitlesOfParts>
  <Company>Classrooms for the 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Shrinking Arctic Ices</dc:title>
  <dc:creator>PA Department of Education Classrooms for the Future</dc:creator>
  <cp:lastModifiedBy>PA Department of Education Classrooms for the Future</cp:lastModifiedBy>
  <cp:revision>24</cp:revision>
  <dcterms:created xsi:type="dcterms:W3CDTF">2011-02-23T18:12:48Z</dcterms:created>
  <dcterms:modified xsi:type="dcterms:W3CDTF">2011-02-23T18:13:20Z</dcterms:modified>
</cp:coreProperties>
</file>